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84" r:id="rId8"/>
    <p:sldId id="264" r:id="rId9"/>
    <p:sldId id="263" r:id="rId10"/>
    <p:sldId id="265" r:id="rId11"/>
    <p:sldId id="271" r:id="rId12"/>
    <p:sldId id="272" r:id="rId13"/>
    <p:sldId id="273" r:id="rId14"/>
    <p:sldId id="266" r:id="rId15"/>
    <p:sldId id="274" r:id="rId16"/>
    <p:sldId id="276" r:id="rId17"/>
    <p:sldId id="267" r:id="rId18"/>
    <p:sldId id="277" r:id="rId19"/>
    <p:sldId id="278" r:id="rId20"/>
    <p:sldId id="268" r:id="rId21"/>
    <p:sldId id="279" r:id="rId22"/>
    <p:sldId id="269" r:id="rId23"/>
    <p:sldId id="282" r:id="rId24"/>
    <p:sldId id="280" r:id="rId25"/>
    <p:sldId id="281" r:id="rId26"/>
    <p:sldId id="283" r:id="rId27"/>
    <p:sldId id="270" r:id="rId28"/>
    <p:sldId id="285" r:id="rId29"/>
    <p:sldId id="287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6" r:id="rId38"/>
    <p:sldId id="295" r:id="rId39"/>
    <p:sldId id="297" r:id="rId40"/>
    <p:sldId id="299" r:id="rId41"/>
    <p:sldId id="294" r:id="rId42"/>
    <p:sldId id="300" r:id="rId43"/>
    <p:sldId id="302" r:id="rId44"/>
    <p:sldId id="303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6F9"/>
    <a:srgbClr val="343A40"/>
    <a:srgbClr val="34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3" autoAdjust="0"/>
    <p:restoredTop sz="94660"/>
  </p:normalViewPr>
  <p:slideViewPr>
    <p:cSldViewPr>
      <p:cViewPr varScale="1">
        <p:scale>
          <a:sx n="115" d="100"/>
          <a:sy n="115" d="100"/>
        </p:scale>
        <p:origin x="159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239CC-C216-4B87-9615-DB30AD769AE0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38926-D4BF-4E3F-A167-2B5E014B7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8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1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4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9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8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8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0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5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8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5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6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6872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63946"/>
              </p:ext>
            </p:extLst>
          </p:nvPr>
        </p:nvGraphicFramePr>
        <p:xfrm>
          <a:off x="6948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홈페이지 메인 화면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전체보기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관리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로그인시 보이는 플랫폼 메인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등을 관리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있고 박스오피스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문의가 있음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01052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7"/>
          <a:stretch/>
        </p:blipFill>
        <p:spPr>
          <a:xfrm>
            <a:off x="1403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1468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4133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432" y="4450447"/>
            <a:ext cx="47548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1:1 </a:t>
            </a:r>
            <a:r>
              <a:rPr lang="ko-KR" altLang="en-US" sz="600" dirty="0" smtClean="0"/>
              <a:t>문의</a:t>
            </a:r>
            <a:endParaRPr lang="ko-KR" altLang="en-US" sz="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4170432" y="4608093"/>
            <a:ext cx="104964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170432" y="4774927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스토어 구매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1468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1468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4130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4130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4170432" y="4943265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환불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170432" y="5103604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스토어 구매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170432" y="5274699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 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2" t="28225" r="1026" b="64619"/>
          <a:stretch/>
        </p:blipFill>
        <p:spPr>
          <a:xfrm>
            <a:off x="6205097" y="2183776"/>
            <a:ext cx="527144" cy="305424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223309" y="446820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38392" y="296940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38392" y="3325484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5305" y="368826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17189" y="4098667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484124" y="1912066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996221" y="223365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605186" y="444438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38392" y="2578131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9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515299"/>
              </p:ext>
            </p:extLst>
          </p:nvPr>
        </p:nvGraphicFramePr>
        <p:xfrm>
          <a:off x="6948263" y="3096"/>
          <a:ext cx="2111351" cy="6616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공지 리스트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지점별로 공지사항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지역의 극장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검색 기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기능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73435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05068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시네마의 공지사항과 각 지점별로의 공지 사항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리스트가 있는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검색과 글 등록을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51150" y="2073375"/>
            <a:ext cx="4449042" cy="3597175"/>
            <a:chOff x="1851150" y="2132856"/>
            <a:chExt cx="4320480" cy="34781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1"/>
            <a:stretch/>
          </p:blipFill>
          <p:spPr bwMode="auto"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69145" y="2513216"/>
              <a:ext cx="50405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43128" y="3306331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43128" y="3516675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43128" y="3784998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4462512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5315197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4045" r="14670" b="8947"/>
          <a:stretch/>
        </p:blipFill>
        <p:spPr bwMode="auto">
          <a:xfrm>
            <a:off x="3018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5070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722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981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3740666" y="56612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34918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42139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5669688" y="5709981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92093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206839" y="358766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06839" y="3839967"/>
            <a:ext cx="240772" cy="218773"/>
            <a:chOff x="292829" y="1668598"/>
            <a:chExt cx="240772" cy="218773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68598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06839" y="4092783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06839" y="433937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066403" y="2437437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158964" y="2272433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955285" y="2281687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737712" y="2771401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618570" y="2610289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379042" y="2596254"/>
            <a:ext cx="296876" cy="215444"/>
            <a:chOff x="292829" y="1695755"/>
            <a:chExt cx="296876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869066" y="5444803"/>
            <a:ext cx="296876" cy="215444"/>
            <a:chOff x="292829" y="1695755"/>
            <a:chExt cx="296876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5421296" y="5717675"/>
            <a:ext cx="296876" cy="215444"/>
            <a:chOff x="292829" y="1695755"/>
            <a:chExt cx="296876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8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70404"/>
              </p:ext>
            </p:extLst>
          </p:nvPr>
        </p:nvGraphicFramePr>
        <p:xfrm>
          <a:off x="6948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관리자 별로 선택된 극장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 칸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관리자로 로그인시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공지할 극장은 전체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(DW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설정되고 제목과 내용을 입력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</a:t>
            </a:r>
            <a:r>
              <a:rPr lang="ko-KR" altLang="en-US" sz="900" dirty="0">
                <a:solidFill>
                  <a:schemeClr val="bg1"/>
                </a:solidFill>
              </a:rPr>
              <a:t>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DW</a:t>
            </a:r>
            <a:r>
              <a:rPr lang="ko-KR" altLang="en-US" sz="1000" dirty="0" smtClean="0"/>
              <a:t>시네마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83768" y="3362634"/>
            <a:ext cx="4032448" cy="21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내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용</a:t>
            </a:r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9874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396113" y="230899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08472" y="269974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603854" y="305087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595765" y="341620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811799" y="5336899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251812" y="5326134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8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029104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페이지 이동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공지사항 게시 글 수정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 삭제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상세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페이지로 돌아가거나 수정 또는 삭제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7"/>
          <a:stretch/>
        </p:blipFill>
        <p:spPr bwMode="auto">
          <a:xfrm>
            <a:off x="1588122" y="2276872"/>
            <a:ext cx="5046540" cy="226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172726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4436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58480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21990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1431733" y="2362312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45843" y="4534046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811799" y="4517029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251812" y="451702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47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04303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수정 클릭 시 수정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 제목과 내용을 불러와 수정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DW</a:t>
            </a:r>
            <a:r>
              <a:rPr lang="ko-KR" altLang="en-US" sz="1000" dirty="0" smtClean="0"/>
              <a:t>시네마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/>
              <a:t>문화누리</a:t>
            </a:r>
            <a:r>
              <a:rPr lang="en-US" altLang="ko-KR" sz="1000" dirty="0"/>
              <a:t>] </a:t>
            </a:r>
            <a:r>
              <a:rPr lang="ko-KR" altLang="en-US" sz="1000" dirty="0"/>
              <a:t>승인 시스템 긴급 점검의 </a:t>
            </a:r>
            <a:r>
              <a:rPr lang="ko-KR" altLang="en-US" sz="1000" dirty="0" smtClean="0"/>
              <a:t>件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83768" y="3362634"/>
            <a:ext cx="4032448" cy="16312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안녕하세요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메가박스입니다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영화 </a:t>
            </a:r>
            <a:r>
              <a:rPr lang="ko-KR" altLang="en-US" sz="1000" dirty="0" err="1"/>
              <a:t>예매시</a:t>
            </a:r>
            <a:r>
              <a:rPr lang="ko-KR" altLang="en-US" sz="1000" dirty="0"/>
              <a:t> </a:t>
            </a:r>
            <a:r>
              <a:rPr lang="en-US" altLang="ko-KR" sz="1000" dirty="0"/>
              <a:t>[</a:t>
            </a:r>
            <a:r>
              <a:rPr lang="ko-KR" altLang="en-US" sz="1000" dirty="0"/>
              <a:t>문화누리</a:t>
            </a:r>
            <a:r>
              <a:rPr lang="en-US" altLang="ko-KR" sz="1000" dirty="0"/>
              <a:t>] </a:t>
            </a:r>
            <a:r>
              <a:rPr lang="ko-KR" altLang="en-US" sz="1000" dirty="0"/>
              <a:t>할인 서비스 오류가 발생되고 있습니다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이용에 불편을 드린 점 양해 부탁 드리며</a:t>
            </a:r>
            <a:r>
              <a:rPr lang="en-US" altLang="ko-KR" sz="1000" dirty="0"/>
              <a:t>,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최대한 빠르게 조치하여 정상적인 서비스를 제공 할 수 있도록 노력하겠습니다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다시 한번 이용에 불편을 드려 죄송합니다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감사합니다</a:t>
            </a:r>
            <a:r>
              <a:rPr lang="en-US" altLang="ko-KR" sz="1000" dirty="0" smtClean="0"/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수정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2137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게시 글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5811799" y="532613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05779" y="3044193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606758" y="3384577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417881" y="232724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275444" y="5326134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5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9969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0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89577" y="242088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4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전체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9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18757" y="6150496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3977886" y="6150496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91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2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760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128377" y="6150496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837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008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5948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1829790" y="2325796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367233" y="2435246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491468" y="2205444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750218" y="4171072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215740" y="4171072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251812" y="5966267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094382" y="5936748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02486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0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89577" y="242088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4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전체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9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18757" y="6150496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3977886" y="6150496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91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2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760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128377" y="6150496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837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008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3035" y="3277707"/>
            <a:ext cx="3387861" cy="13162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인터넷 </a:t>
            </a:r>
            <a:r>
              <a:rPr lang="ko-KR" altLang="en-US" sz="600" dirty="0" err="1">
                <a:solidFill>
                  <a:schemeClr val="tx1"/>
                </a:solidFill>
              </a:rPr>
              <a:t>예매시에는</a:t>
            </a:r>
            <a:r>
              <a:rPr lang="ko-KR" altLang="en-US" sz="600" dirty="0">
                <a:solidFill>
                  <a:schemeClr val="tx1"/>
                </a:solidFill>
              </a:rPr>
              <a:t> 예매매수의 전체환불 및 교환만 가능합니다</a:t>
            </a:r>
            <a:r>
              <a:rPr lang="en-US" altLang="ko-KR" sz="600" dirty="0">
                <a:solidFill>
                  <a:schemeClr val="tx1"/>
                </a:solidFill>
              </a:rPr>
              <a:t>.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인터넷 </a:t>
            </a:r>
            <a:r>
              <a:rPr lang="ko-KR" altLang="en-US" sz="600" dirty="0" err="1">
                <a:solidFill>
                  <a:schemeClr val="tx1"/>
                </a:solidFill>
              </a:rPr>
              <a:t>예매분에</a:t>
            </a:r>
            <a:r>
              <a:rPr lang="ko-KR" altLang="en-US" sz="600" dirty="0">
                <a:solidFill>
                  <a:schemeClr val="tx1"/>
                </a:solidFill>
              </a:rPr>
              <a:t> 대해 교환환불 및 취소하고자 하실 경우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예매하신 내역 전체에 대해 취소 후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새로 예매를 하시거나 해당 영화관을 방문하셔서 처리하셔야 합니다</a:t>
            </a:r>
            <a:r>
              <a:rPr lang="en-US" altLang="ko-KR" sz="600" dirty="0">
                <a:solidFill>
                  <a:schemeClr val="tx1"/>
                </a:solidFill>
              </a:rPr>
              <a:t>. 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1) </a:t>
            </a:r>
            <a:r>
              <a:rPr lang="ko-KR" altLang="en-US" sz="600" dirty="0">
                <a:solidFill>
                  <a:schemeClr val="tx1"/>
                </a:solidFill>
              </a:rPr>
              <a:t>인터넷상 취소 가능시간 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상영시간 </a:t>
            </a:r>
            <a:r>
              <a:rPr lang="en-US" altLang="ko-KR" sz="600" dirty="0">
                <a:solidFill>
                  <a:schemeClr val="tx1"/>
                </a:solidFill>
              </a:rPr>
              <a:t>20</a:t>
            </a:r>
            <a:r>
              <a:rPr lang="ko-KR" altLang="en-US" sz="600" dirty="0">
                <a:solidFill>
                  <a:schemeClr val="tx1"/>
                </a:solidFill>
              </a:rPr>
              <a:t>분전까지만 가능</a:t>
            </a:r>
            <a:r>
              <a:rPr lang="en-US" altLang="ko-KR" sz="600" dirty="0">
                <a:solidFill>
                  <a:schemeClr val="tx1"/>
                </a:solidFill>
              </a:rPr>
              <a:t>)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 - </a:t>
            </a:r>
            <a:r>
              <a:rPr lang="ko-KR" altLang="en-US" sz="600" dirty="0">
                <a:solidFill>
                  <a:schemeClr val="tx1"/>
                </a:solidFill>
              </a:rPr>
              <a:t>전체 취소가능하며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부분 취소 불가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 </a:t>
            </a:r>
            <a:r>
              <a:rPr lang="en-US" altLang="ko-KR" sz="600" dirty="0">
                <a:solidFill>
                  <a:schemeClr val="tx1"/>
                </a:solidFill>
              </a:rPr>
              <a:t>EX) </a:t>
            </a:r>
            <a:r>
              <a:rPr lang="ko-KR" altLang="en-US" sz="600" dirty="0">
                <a:solidFill>
                  <a:schemeClr val="tx1"/>
                </a:solidFill>
              </a:rPr>
              <a:t>인원수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관람자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시간변경은 모두 취소 후 재예매 </a:t>
            </a:r>
            <a:r>
              <a:rPr lang="ko-KR" altLang="en-US" sz="600" dirty="0" err="1">
                <a:solidFill>
                  <a:schemeClr val="tx1"/>
                </a:solidFill>
              </a:rPr>
              <a:t>해주셔야합니다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/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2) </a:t>
            </a:r>
            <a:r>
              <a:rPr lang="ko-KR" altLang="en-US" sz="600" dirty="0">
                <a:solidFill>
                  <a:schemeClr val="tx1"/>
                </a:solidFill>
              </a:rPr>
              <a:t>현장 취소 가능시간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상영시간 전까지만 가능</a:t>
            </a:r>
            <a:r>
              <a:rPr lang="en-US" altLang="ko-KR" sz="600" dirty="0">
                <a:solidFill>
                  <a:schemeClr val="tx1"/>
                </a:solidFill>
              </a:rPr>
              <a:t>)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  - </a:t>
            </a:r>
            <a:r>
              <a:rPr lang="ko-KR" altLang="en-US" sz="600" dirty="0">
                <a:solidFill>
                  <a:schemeClr val="tx1"/>
                </a:solidFill>
              </a:rPr>
              <a:t>전체환불 및 교환가능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 단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부분환불 및 교환은 사용하신 카드로 전체 취소 후 재결제하셔야 합니다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36247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9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369884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질</a:t>
            </a:r>
            <a:r>
              <a:rPr lang="ko-KR" altLang="en-US" sz="1000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36168" y="2850772"/>
            <a:ext cx="4032448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6168" y="3515033"/>
            <a:ext cx="4032448" cy="18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35150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답</a:t>
            </a:r>
            <a:r>
              <a:rPr lang="ko-KR" altLang="en-US" sz="1000" dirty="0">
                <a:solidFill>
                  <a:schemeClr val="tx1"/>
                </a:solidFill>
              </a:rPr>
              <a:t>변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60011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SS-RC-04-03-01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2686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9969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1763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23" name="TextBox 22"/>
          <p:cNvSpPr txBox="1"/>
          <p:nvPr/>
        </p:nvSpPr>
        <p:spPr>
          <a:xfrm>
            <a:off x="2029892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유형</a:t>
            </a:r>
            <a:endParaRPr lang="ko-KR" altLang="en-US" sz="700" dirty="0"/>
          </a:p>
        </p:txBody>
      </p:sp>
      <p:sp>
        <p:nvSpPr>
          <p:cNvPr id="24" name="TextBox 23"/>
          <p:cNvSpPr txBox="1"/>
          <p:nvPr/>
        </p:nvSpPr>
        <p:spPr>
          <a:xfrm>
            <a:off x="3347864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제</a:t>
            </a:r>
            <a:r>
              <a:rPr lang="ko-KR" altLang="en-US" sz="700" dirty="0"/>
              <a:t>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20072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문의일</a:t>
            </a:r>
            <a:endParaRPr lang="ko-KR" altLang="en-US" sz="700" dirty="0"/>
          </a:p>
        </p:txBody>
      </p:sp>
      <p:sp>
        <p:nvSpPr>
          <p:cNvPr id="26" name="TextBox 25"/>
          <p:cNvSpPr txBox="1"/>
          <p:nvPr/>
        </p:nvSpPr>
        <p:spPr>
          <a:xfrm>
            <a:off x="1763688" y="328498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28" name="TextBox 27"/>
          <p:cNvSpPr txBox="1"/>
          <p:nvPr/>
        </p:nvSpPr>
        <p:spPr>
          <a:xfrm>
            <a:off x="1763688" y="3511755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회원 및 포인트</a:t>
            </a:r>
            <a:endParaRPr lang="ko-KR" altLang="en-US" sz="700" dirty="0"/>
          </a:p>
        </p:txBody>
      </p:sp>
      <p:sp>
        <p:nvSpPr>
          <p:cNvPr id="29" name="TextBox 28"/>
          <p:cNvSpPr txBox="1"/>
          <p:nvPr/>
        </p:nvSpPr>
        <p:spPr>
          <a:xfrm>
            <a:off x="1763688" y="3757672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예매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결제</a:t>
            </a:r>
            <a:endParaRPr lang="ko-KR" altLang="en-US" sz="700" dirty="0"/>
          </a:p>
        </p:txBody>
      </p:sp>
      <p:sp>
        <p:nvSpPr>
          <p:cNvPr id="31" name="TextBox 30"/>
          <p:cNvSpPr txBox="1"/>
          <p:nvPr/>
        </p:nvSpPr>
        <p:spPr>
          <a:xfrm>
            <a:off x="1763688" y="402103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이벤트</a:t>
            </a:r>
            <a:endParaRPr lang="ko-KR" altLang="en-US" sz="700" dirty="0"/>
          </a:p>
        </p:txBody>
      </p:sp>
      <p:sp>
        <p:nvSpPr>
          <p:cNvPr id="32" name="TextBox 31"/>
          <p:cNvSpPr txBox="1"/>
          <p:nvPr/>
        </p:nvSpPr>
        <p:spPr>
          <a:xfrm>
            <a:off x="1763688" y="422669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일반</a:t>
            </a:r>
            <a:endParaRPr lang="ko-KR" altLang="en-US" sz="700" dirty="0"/>
          </a:p>
        </p:txBody>
      </p:sp>
      <p:sp>
        <p:nvSpPr>
          <p:cNvPr id="33" name="TextBox 32"/>
          <p:cNvSpPr txBox="1"/>
          <p:nvPr/>
        </p:nvSpPr>
        <p:spPr>
          <a:xfrm>
            <a:off x="1763688" y="444357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건의</a:t>
            </a:r>
            <a:endParaRPr lang="ko-KR" alt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592388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답변상</a:t>
            </a:r>
            <a:r>
              <a:rPr lang="ko-KR" altLang="en-US" sz="700" dirty="0"/>
              <a:t>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63688" y="4684886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1763688" y="491721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37" name="TextBox 36"/>
          <p:cNvSpPr txBox="1"/>
          <p:nvPr/>
        </p:nvSpPr>
        <p:spPr>
          <a:xfrm>
            <a:off x="1763688" y="512632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예매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결제</a:t>
            </a:r>
            <a:endParaRPr lang="ko-KR" alt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1763688" y="5339079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회원 및 포인트</a:t>
            </a:r>
            <a:endParaRPr lang="ko-KR" altLang="en-US" sz="700" dirty="0"/>
          </a:p>
        </p:txBody>
      </p:sp>
      <p:sp>
        <p:nvSpPr>
          <p:cNvPr id="39" name="TextBox 38"/>
          <p:cNvSpPr txBox="1"/>
          <p:nvPr/>
        </p:nvSpPr>
        <p:spPr>
          <a:xfrm>
            <a:off x="2699792" y="4027383"/>
            <a:ext cx="155265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이벤트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0" name="TextBox 39"/>
          <p:cNvSpPr txBox="1"/>
          <p:nvPr/>
        </p:nvSpPr>
        <p:spPr>
          <a:xfrm>
            <a:off x="2699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스토어 구매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1" name="TextBox 40"/>
          <p:cNvSpPr txBox="1"/>
          <p:nvPr/>
        </p:nvSpPr>
        <p:spPr>
          <a:xfrm>
            <a:off x="2699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환불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2" name="TextBox 41"/>
          <p:cNvSpPr txBox="1"/>
          <p:nvPr/>
        </p:nvSpPr>
        <p:spPr>
          <a:xfrm>
            <a:off x="2699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포인트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3" name="TextBox 42"/>
          <p:cNvSpPr txBox="1"/>
          <p:nvPr/>
        </p:nvSpPr>
        <p:spPr>
          <a:xfrm>
            <a:off x="2699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4" name="TextBox 43"/>
          <p:cNvSpPr txBox="1"/>
          <p:nvPr/>
        </p:nvSpPr>
        <p:spPr>
          <a:xfrm>
            <a:off x="2699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포인트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5" name="TextBox 44"/>
          <p:cNvSpPr txBox="1"/>
          <p:nvPr/>
        </p:nvSpPr>
        <p:spPr>
          <a:xfrm>
            <a:off x="2699792" y="468488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6" name="TextBox 45"/>
          <p:cNvSpPr txBox="1"/>
          <p:nvPr/>
        </p:nvSpPr>
        <p:spPr>
          <a:xfrm>
            <a:off x="2699792" y="3284984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7" name="TextBox 46"/>
          <p:cNvSpPr txBox="1"/>
          <p:nvPr/>
        </p:nvSpPr>
        <p:spPr>
          <a:xfrm>
            <a:off x="2699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8" name="TextBox 47"/>
          <p:cNvSpPr txBox="1"/>
          <p:nvPr/>
        </p:nvSpPr>
        <p:spPr>
          <a:xfrm>
            <a:off x="2699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9" name="TextBox 48"/>
          <p:cNvSpPr txBox="1"/>
          <p:nvPr/>
        </p:nvSpPr>
        <p:spPr>
          <a:xfrm>
            <a:off x="4530900" y="328498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0" name="TextBox 49"/>
          <p:cNvSpPr txBox="1"/>
          <p:nvPr/>
        </p:nvSpPr>
        <p:spPr>
          <a:xfrm>
            <a:off x="4530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1" name="TextBox 50"/>
          <p:cNvSpPr txBox="1"/>
          <p:nvPr/>
        </p:nvSpPr>
        <p:spPr>
          <a:xfrm>
            <a:off x="4530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2" name="TextBox 51"/>
          <p:cNvSpPr txBox="1"/>
          <p:nvPr/>
        </p:nvSpPr>
        <p:spPr>
          <a:xfrm>
            <a:off x="4530900" y="4027383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3" name="TextBox 52"/>
          <p:cNvSpPr txBox="1"/>
          <p:nvPr/>
        </p:nvSpPr>
        <p:spPr>
          <a:xfrm>
            <a:off x="4530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4" name="TextBox 53"/>
          <p:cNvSpPr txBox="1"/>
          <p:nvPr/>
        </p:nvSpPr>
        <p:spPr>
          <a:xfrm>
            <a:off x="4530900" y="4468971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5" name="TextBox 54"/>
          <p:cNvSpPr txBox="1"/>
          <p:nvPr/>
        </p:nvSpPr>
        <p:spPr>
          <a:xfrm>
            <a:off x="4530900" y="46785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6" name="TextBox 55"/>
          <p:cNvSpPr txBox="1"/>
          <p:nvPr/>
        </p:nvSpPr>
        <p:spPr>
          <a:xfrm>
            <a:off x="4530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7" name="TextBox 56"/>
          <p:cNvSpPr txBox="1"/>
          <p:nvPr/>
        </p:nvSpPr>
        <p:spPr>
          <a:xfrm>
            <a:off x="4530900" y="5144492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8" name="TextBox 57"/>
          <p:cNvSpPr txBox="1"/>
          <p:nvPr/>
        </p:nvSpPr>
        <p:spPr>
          <a:xfrm>
            <a:off x="4530900" y="535416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095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095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1" name="TextBox 60"/>
          <p:cNvSpPr txBox="1"/>
          <p:nvPr/>
        </p:nvSpPr>
        <p:spPr>
          <a:xfrm>
            <a:off x="5095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2" name="TextBox 61"/>
          <p:cNvSpPr txBox="1"/>
          <p:nvPr/>
        </p:nvSpPr>
        <p:spPr>
          <a:xfrm>
            <a:off x="5095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3" name="TextBox 62"/>
          <p:cNvSpPr txBox="1"/>
          <p:nvPr/>
        </p:nvSpPr>
        <p:spPr>
          <a:xfrm>
            <a:off x="5095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4" name="TextBox 63"/>
          <p:cNvSpPr txBox="1"/>
          <p:nvPr/>
        </p:nvSpPr>
        <p:spPr>
          <a:xfrm>
            <a:off x="5095106" y="445618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5" name="TextBox 64"/>
          <p:cNvSpPr txBox="1"/>
          <p:nvPr/>
        </p:nvSpPr>
        <p:spPr>
          <a:xfrm>
            <a:off x="5095106" y="4687746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6" name="TextBox 65"/>
          <p:cNvSpPr txBox="1"/>
          <p:nvPr/>
        </p:nvSpPr>
        <p:spPr>
          <a:xfrm>
            <a:off x="5095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7" name="TextBox 66"/>
          <p:cNvSpPr txBox="1"/>
          <p:nvPr/>
        </p:nvSpPr>
        <p:spPr>
          <a:xfrm>
            <a:off x="5095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8" name="TextBox 67"/>
          <p:cNvSpPr txBox="1"/>
          <p:nvPr/>
        </p:nvSpPr>
        <p:spPr>
          <a:xfrm>
            <a:off x="509510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9" name="TextBox 68"/>
          <p:cNvSpPr txBox="1"/>
          <p:nvPr/>
        </p:nvSpPr>
        <p:spPr>
          <a:xfrm>
            <a:off x="579118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70" name="TextBox 69"/>
          <p:cNvSpPr txBox="1"/>
          <p:nvPr/>
        </p:nvSpPr>
        <p:spPr>
          <a:xfrm>
            <a:off x="5868144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71" name="TextBox 70"/>
          <p:cNvSpPr txBox="1"/>
          <p:nvPr/>
        </p:nvSpPr>
        <p:spPr>
          <a:xfrm>
            <a:off x="5868144" y="5142527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79" name="TextBox 78"/>
          <p:cNvSpPr txBox="1"/>
          <p:nvPr/>
        </p:nvSpPr>
        <p:spPr>
          <a:xfrm>
            <a:off x="5868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0" name="TextBox 79"/>
          <p:cNvSpPr txBox="1"/>
          <p:nvPr/>
        </p:nvSpPr>
        <p:spPr>
          <a:xfrm>
            <a:off x="5868144" y="468707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1" name="TextBox 80"/>
          <p:cNvSpPr txBox="1"/>
          <p:nvPr/>
        </p:nvSpPr>
        <p:spPr>
          <a:xfrm>
            <a:off x="5868144" y="445844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2" name="TextBox 81"/>
          <p:cNvSpPr txBox="1"/>
          <p:nvPr/>
        </p:nvSpPr>
        <p:spPr>
          <a:xfrm>
            <a:off x="5868144" y="424919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3" name="TextBox 82"/>
          <p:cNvSpPr txBox="1"/>
          <p:nvPr/>
        </p:nvSpPr>
        <p:spPr>
          <a:xfrm>
            <a:off x="5868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4" name="TextBox 83"/>
          <p:cNvSpPr txBox="1"/>
          <p:nvPr/>
        </p:nvSpPr>
        <p:spPr>
          <a:xfrm>
            <a:off x="5868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5" name="TextBox 84"/>
          <p:cNvSpPr txBox="1"/>
          <p:nvPr/>
        </p:nvSpPr>
        <p:spPr>
          <a:xfrm>
            <a:off x="5868144" y="3506058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6" name="TextBox 85"/>
          <p:cNvSpPr txBox="1"/>
          <p:nvPr/>
        </p:nvSpPr>
        <p:spPr>
          <a:xfrm>
            <a:off x="5868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8" name="직사각형 87"/>
          <p:cNvSpPr/>
          <p:nvPr/>
        </p:nvSpPr>
        <p:spPr>
          <a:xfrm>
            <a:off x="5700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답변상태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767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유형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0860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967355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회원 및 포인트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포인트 </a:t>
            </a:r>
            <a:r>
              <a:rPr lang="ko-KR" altLang="en-US" sz="1000" dirty="0" err="1" smtClean="0"/>
              <a:t>문의드립니다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08150" y="3316178"/>
            <a:ext cx="34399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포인트를 사용해서 영화를 예매했는데 취소하면 포인트도 다시 돌아오나요</a:t>
            </a:r>
            <a:r>
              <a:rPr lang="en-US" altLang="ko-KR" sz="700" dirty="0" smtClean="0"/>
              <a:t>?</a:t>
            </a:r>
            <a:endParaRPr lang="ko-KR" altLang="en-US" sz="700" dirty="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825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답변등록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7595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03366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회원 및 포인트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포인트 </a:t>
            </a:r>
            <a:r>
              <a:rPr lang="ko-KR" altLang="en-US" sz="1000" dirty="0" err="1" smtClean="0"/>
              <a:t>문의드립니다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08150" y="3316178"/>
            <a:ext cx="34399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포인트를 사용해서 영화를 예매했는데 취소하면 포인트도 다시 돌아오나요</a:t>
            </a:r>
            <a:r>
              <a:rPr lang="en-US" altLang="ko-KR" sz="700" dirty="0" smtClean="0"/>
              <a:t>?</a:t>
            </a:r>
            <a:endParaRPr lang="ko-KR" altLang="en-US" sz="700" dirty="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8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답변일</a:t>
            </a:r>
            <a:r>
              <a:rPr lang="ko-KR" altLang="en-US" sz="700" dirty="0" smtClean="0"/>
              <a:t> </a:t>
            </a:r>
            <a:r>
              <a:rPr lang="en-US" altLang="ko-KR" sz="700" dirty="0" smtClean="0"/>
              <a:t>2023.07.01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네</a:t>
            </a:r>
            <a:r>
              <a:rPr lang="en-US" altLang="ko-KR" sz="700" dirty="0" smtClean="0"/>
              <a:t>. </a:t>
            </a:r>
            <a:r>
              <a:rPr lang="ko-KR" altLang="en-US" sz="700" dirty="0" smtClean="0"/>
              <a:t>포인트를 사용해 영화를 예매하거나 스토어에서 구매 후 환불 시 포인트는 다시 돌아갑니다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6567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44653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리스트 출력 화면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지역별 구분 선택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특정 키워드를 통한 검색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리스트 목록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 징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지역을 구분하는 검색기능과 각 지점별 리스트를 출력하는 화면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51848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87540" y="53289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146749" y="53289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3905878" y="532891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092" y="53289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4379192" y="53289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55522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0" name="그룹 39"/>
          <p:cNvGrpSpPr/>
          <p:nvPr/>
        </p:nvGrpSpPr>
        <p:grpSpPr>
          <a:xfrm>
            <a:off x="4383820" y="2695556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471901" y="244393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359624" y="3672755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946470" y="3766086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830702" y="532911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484124" y="218660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043665" y="5608304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3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2686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9969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83731"/>
              </p:ext>
            </p:extLst>
          </p:nvPr>
        </p:nvGraphicFramePr>
        <p:xfrm>
          <a:off x="1451974" y="2986412"/>
          <a:ext cx="5389550" cy="200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회원목록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회원번호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회원아이디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이름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이메일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가입일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aaa111</a:t>
                      </a:r>
                      <a:endParaRPr lang="ko-KR" altLang="en-US" sz="700" u="sng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홍길동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aaa111@naver.com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bbb222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 smtClean="0"/>
                        <a:t>성춘향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bbb222@naver.com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ccc333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이몽룡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ccc333@naver.com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ddd444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변학도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ddd444@naver.com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eee555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김상재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eee555@naver.com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선택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64017" y="3630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</a:t>
            </a:r>
            <a:r>
              <a:rPr lang="ko-KR" altLang="en-US" sz="900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4017" y="391005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정지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4017" y="4180073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정지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4017" y="44599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</a:t>
            </a:r>
            <a:r>
              <a:rPr lang="ko-KR" altLang="en-US" sz="900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4017" y="4732473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해</a:t>
            </a:r>
            <a:r>
              <a:rPr lang="ko-KR" altLang="en-US" sz="900" dirty="0">
                <a:solidFill>
                  <a:schemeClr val="bg1"/>
                </a:solidFill>
              </a:rPr>
              <a:t>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87540" y="510248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146749" y="5102480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3905878" y="51024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3657092" y="510248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4379192" y="510248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6463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199069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47664" y="2276872"/>
            <a:ext cx="233987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  <a:r>
              <a:rPr lang="en-US" altLang="ko-KR" sz="1600" dirty="0" smtClean="0">
                <a:solidFill>
                  <a:schemeClr val="tx1"/>
                </a:solidFill>
              </a:rPr>
              <a:t>aa111</a:t>
            </a:r>
            <a:r>
              <a:rPr lang="ko-KR" altLang="en-US" sz="1600" dirty="0" smtClean="0">
                <a:solidFill>
                  <a:schemeClr val="tx1"/>
                </a:solidFill>
              </a:rPr>
              <a:t>님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6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6268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6972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04"/>
          <a:stretch/>
        </p:blipFill>
        <p:spPr bwMode="auto">
          <a:xfrm>
            <a:off x="1413802" y="2924945"/>
            <a:ext cx="5462453" cy="30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/>
          <a:stretch/>
        </p:blipFill>
        <p:spPr bwMode="auto">
          <a:xfrm>
            <a:off x="1413841" y="2564904"/>
            <a:ext cx="5462415" cy="40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75856" y="2621143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2621143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0829" y="2641858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6012160" y="2314327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06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96542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60373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36167" y="2850772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이벤트 구분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6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44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6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5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353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44080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634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2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8661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565191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t="22574"/>
          <a:stretch/>
        </p:blipFill>
        <p:spPr bwMode="auto">
          <a:xfrm>
            <a:off x="1475656" y="2545158"/>
            <a:ext cx="5364000" cy="42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65252" y="2606715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2564904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0829" y="2564904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0"/>
          <a:stretch/>
        </p:blipFill>
        <p:spPr bwMode="auto">
          <a:xfrm>
            <a:off x="1451910" y="2952679"/>
            <a:ext cx="5386275" cy="299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012160" y="2262064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79579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2305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9"/>
          <a:stretch/>
        </p:blipFill>
        <p:spPr bwMode="auto">
          <a:xfrm>
            <a:off x="1454320" y="2683657"/>
            <a:ext cx="5493943" cy="325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39025" y="297108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65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7631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21710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196752"/>
            <a:ext cx="6831740" cy="5328592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208947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512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24295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36167" y="2274708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        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여름방학 특집</a:t>
            </a:r>
            <a:r>
              <a:rPr lang="en-US" altLang="ko-KR" sz="1000" dirty="0"/>
              <a:t>!] </a:t>
            </a:r>
            <a:r>
              <a:rPr lang="ko-KR" altLang="en-US" sz="1000" dirty="0"/>
              <a:t>내 생애 첫 미술관 강연 안내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36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31" y="1969095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31" y="23488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31" y="2701643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31" y="3081428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931" y="3468118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44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616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2023-07-27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518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2023-08-19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353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김민경\Desktop\hIBADZgp0la2Ol95MU98BndSlJxrVSn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63"/>
          <a:stretch/>
        </p:blipFill>
        <p:spPr bwMode="auto">
          <a:xfrm>
            <a:off x="2758595" y="3728176"/>
            <a:ext cx="3774280" cy="23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1869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이벤트썸네일</a:t>
            </a:r>
            <a:r>
              <a:rPr lang="en-US" altLang="ko-KR" sz="1000" dirty="0" smtClean="0"/>
              <a:t>.jpg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0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5490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481075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35" y="2625161"/>
            <a:ext cx="5437721" cy="41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0061" y="2755226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기프트카드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945844" y="2772461"/>
            <a:ext cx="4398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14"/>
          <a:stretch/>
        </p:blipFill>
        <p:spPr bwMode="auto">
          <a:xfrm>
            <a:off x="1513938" y="3018682"/>
            <a:ext cx="5290310" cy="2919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572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티켓</a:t>
            </a:r>
            <a:endParaRPr lang="ko-KR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5978182" y="2308093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상품 </a:t>
            </a:r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0776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047501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61" y="2636912"/>
            <a:ext cx="5477396" cy="39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16140" y="2781508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기프트카드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835696" y="2750731"/>
            <a:ext cx="5760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3"/>
          <a:stretch/>
        </p:blipFill>
        <p:spPr bwMode="auto">
          <a:xfrm>
            <a:off x="1438535" y="3068960"/>
            <a:ext cx="5402366" cy="251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572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티켓</a:t>
            </a:r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5978182" y="2308093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상품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4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40716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234091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</a:t>
            </a:r>
            <a:r>
              <a:rPr lang="ko-KR" altLang="en-US" sz="1600" dirty="0">
                <a:solidFill>
                  <a:schemeClr val="tx1"/>
                </a:solidFill>
              </a:rPr>
              <a:t>품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1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ko-KR" altLang="en-US" sz="1000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724838" y="277668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9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상품 구분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503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83118" y="4808661"/>
            <a:ext cx="4785497" cy="12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9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이용안</a:t>
            </a:r>
            <a:r>
              <a:rPr lang="ko-KR" altLang="en-US" sz="1000" dirty="0">
                <a:solidFill>
                  <a:schemeClr val="tx1"/>
                </a:solidFill>
              </a:rPr>
              <a:t>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801914" y="381680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</a:t>
            </a:r>
            <a:r>
              <a:rPr lang="ko-KR" altLang="en-US" sz="1000" dirty="0">
                <a:solidFill>
                  <a:schemeClr val="tx1"/>
                </a:solidFill>
              </a:rPr>
              <a:t>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03332" y="384922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25028" y="3147621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유효기</a:t>
            </a:r>
            <a:r>
              <a:rPr lang="ko-KR" altLang="en-US" sz="1000">
                <a:solidFill>
                  <a:schemeClr val="tx1"/>
                </a:solidFill>
              </a:rPr>
              <a:t>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00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일</a:t>
            </a:r>
            <a:endParaRPr lang="ko-KR" altLang="en-US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376347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03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83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  <a:endParaRPr lang="ko-KR" alt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71320"/>
              </p:ext>
            </p:extLst>
          </p:nvPr>
        </p:nvGraphicFramePr>
        <p:xfrm>
          <a:off x="6948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이름 지정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영화관 지점 지역 구분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 주소 등록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상세 주소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 닫기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클릭 시 영화관 명과 주소 해당 지점 관리자 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75187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79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27784" y="282215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지점등록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32102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123728" y="34927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3728" y="37753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123728" y="405786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상세주소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2123728" y="434040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관리자 아이디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23728" y="462293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관리자 비밀번호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8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3588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              ▼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588017" y="4059570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3588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588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0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5452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>
            <a:off x="2908539" y="288133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972407" y="3529800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959984" y="381280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959984" y="4098126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959984" y="4369582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971967" y="4667192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184832" y="4718794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678894" y="4718191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1971349" y="323513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64354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87788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39"/>
          <a:stretch/>
        </p:blipFill>
        <p:spPr bwMode="auto">
          <a:xfrm>
            <a:off x="1440376" y="2574699"/>
            <a:ext cx="5412746" cy="1934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851920" y="309422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547782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5978182" y="2653846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상품 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1920" y="4158080"/>
            <a:ext cx="180019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0"/>
          <a:stretch/>
        </p:blipFill>
        <p:spPr bwMode="auto">
          <a:xfrm>
            <a:off x="1413841" y="4539705"/>
            <a:ext cx="5395534" cy="139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6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5657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574850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</a:t>
            </a:r>
            <a:r>
              <a:rPr lang="ko-KR" altLang="en-US" sz="1600" dirty="0">
                <a:solidFill>
                  <a:schemeClr val="tx1"/>
                </a:solidFill>
              </a:rPr>
              <a:t>품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512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1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ko-KR" altLang="en-US" sz="1000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724838" y="277668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9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기프트</a:t>
            </a:r>
            <a:r>
              <a:rPr lang="ko-KR" altLang="en-US" sz="1000" dirty="0" smtClean="0"/>
              <a:t> 카드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503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기프트카드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 err="1"/>
              <a:t>만원권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1883118" y="4808661"/>
            <a:ext cx="4785497" cy="116955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 </a:t>
            </a:r>
            <a:r>
              <a:rPr lang="ko-KR" altLang="en-US" sz="1000" dirty="0"/>
              <a:t>이용안내 </a:t>
            </a:r>
            <a:r>
              <a:rPr lang="en-US" altLang="ko-KR" sz="1000" dirty="0"/>
              <a:t>]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 err="1"/>
              <a:t>메가박스</a:t>
            </a:r>
            <a:r>
              <a:rPr lang="ko-KR" altLang="en-US" sz="1000" dirty="0"/>
              <a:t> 온라인</a:t>
            </a:r>
            <a:r>
              <a:rPr lang="en-US" altLang="ko-KR" sz="1000" dirty="0"/>
              <a:t>(</a:t>
            </a:r>
            <a:r>
              <a:rPr lang="ko-KR" altLang="en-US" sz="1000" dirty="0"/>
              <a:t>홈페이지</a:t>
            </a:r>
            <a:r>
              <a:rPr lang="en-US" altLang="ko-KR" sz="1000" dirty="0"/>
              <a:t>/App)</a:t>
            </a:r>
            <a:r>
              <a:rPr lang="ko-KR" altLang="en-US" sz="1000" dirty="0"/>
              <a:t>에서 운영 하는 </a:t>
            </a:r>
            <a:r>
              <a:rPr lang="ko-KR" altLang="en-US" sz="1000" dirty="0" err="1"/>
              <a:t>메가박스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㈜</a:t>
            </a:r>
            <a:r>
              <a:rPr lang="ko-KR" altLang="en-US" sz="1000" dirty="0" err="1"/>
              <a:t>한국페이즈서비스를</a:t>
            </a:r>
            <a:r>
              <a:rPr lang="ko-KR" altLang="en-US" sz="1000" dirty="0"/>
              <a:t> 통해 발행 및 운영 됩니다</a:t>
            </a:r>
            <a:r>
              <a:rPr lang="en-US" altLang="ko-KR" sz="1000" dirty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/>
              <a:t>본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주중</a:t>
            </a:r>
            <a:r>
              <a:rPr lang="en-US" altLang="ko-KR" sz="1000" dirty="0"/>
              <a:t>/</a:t>
            </a:r>
            <a:r>
              <a:rPr lang="ko-KR" altLang="en-US" sz="1000" dirty="0"/>
              <a:t>주말 </a:t>
            </a:r>
            <a:r>
              <a:rPr lang="ko-KR" altLang="en-US" sz="1000" dirty="0" err="1"/>
              <a:t>제한없이</a:t>
            </a:r>
            <a:r>
              <a:rPr lang="ko-KR" altLang="en-US" sz="1000" dirty="0"/>
              <a:t> 사용이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영화티켓</a:t>
            </a:r>
            <a:r>
              <a:rPr lang="en-US" altLang="ko-KR" sz="1000" dirty="0"/>
              <a:t>(</a:t>
            </a:r>
            <a:r>
              <a:rPr lang="ko-KR" altLang="en-US" sz="1000" dirty="0"/>
              <a:t>온</a:t>
            </a:r>
            <a:r>
              <a:rPr lang="en-US" altLang="ko-KR" sz="1000" dirty="0"/>
              <a:t>/</a:t>
            </a:r>
            <a:r>
              <a:rPr lang="ko-KR" altLang="en-US" sz="1000" dirty="0"/>
              <a:t>오프라인</a:t>
            </a:r>
            <a:r>
              <a:rPr lang="en-US" altLang="ko-KR" sz="1000" dirty="0"/>
              <a:t>) </a:t>
            </a:r>
            <a:r>
              <a:rPr lang="ko-KR" altLang="en-US" sz="1000" dirty="0"/>
              <a:t>및 매점</a:t>
            </a:r>
            <a:r>
              <a:rPr lang="en-US" altLang="ko-KR" sz="1000" dirty="0"/>
              <a:t>(</a:t>
            </a:r>
            <a:r>
              <a:rPr lang="ko-KR" altLang="en-US" sz="1000" dirty="0"/>
              <a:t>오프라인</a:t>
            </a:r>
            <a:r>
              <a:rPr lang="en-US" altLang="ko-KR" sz="1000" dirty="0"/>
              <a:t>)</a:t>
            </a:r>
            <a:r>
              <a:rPr lang="ko-KR" altLang="en-US" sz="1000" dirty="0"/>
              <a:t>에서 상품 구매 시 사용 가능합니다</a:t>
            </a:r>
            <a:r>
              <a:rPr lang="en-US" altLang="ko-KR" sz="1000" dirty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/>
              <a:t>본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금액 분할 사용이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 후 잔액은 유효기간 내 재사용이 가능합니다</a:t>
            </a:r>
            <a:r>
              <a:rPr lang="en-US" altLang="ko-KR" sz="1000" dirty="0" smtClean="0"/>
              <a:t>..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9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이용안</a:t>
            </a:r>
            <a:r>
              <a:rPr lang="ko-KR" altLang="en-US" sz="1000" dirty="0">
                <a:solidFill>
                  <a:schemeClr val="tx1"/>
                </a:solidFill>
              </a:rPr>
              <a:t>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801914" y="381680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</a:t>
            </a:r>
            <a:r>
              <a:rPr lang="ko-KR" altLang="en-US" sz="1000" dirty="0">
                <a:solidFill>
                  <a:schemeClr val="tx1"/>
                </a:solidFill>
              </a:rPr>
              <a:t>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03332" y="384922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20000                                 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25028" y="3147621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유효기</a:t>
            </a:r>
            <a:r>
              <a:rPr lang="ko-KR" altLang="en-US" sz="1000">
                <a:solidFill>
                  <a:schemeClr val="tx1"/>
                </a:solidFill>
              </a:rPr>
              <a:t>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00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366                                     </a:t>
            </a:r>
            <a:r>
              <a:rPr lang="ko-KR" altLang="en-US" sz="1000" dirty="0" smtClean="0"/>
              <a:t>일</a:t>
            </a:r>
            <a:endParaRPr lang="ko-KR" altLang="en-US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376347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03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메가박스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기프트카드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 err="1"/>
              <a:t>만원권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83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  <a:endParaRPr lang="ko-KR" alt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t="16261" r="65331" b="57939"/>
          <a:stretch/>
        </p:blipFill>
        <p:spPr bwMode="auto">
          <a:xfrm>
            <a:off x="2026556" y="3087758"/>
            <a:ext cx="1433830" cy="118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5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361743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865967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7"/>
          <a:stretch/>
        </p:blipFill>
        <p:spPr>
          <a:xfrm>
            <a:off x="1403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1468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4133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432" y="4450447"/>
            <a:ext cx="47548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1:1 </a:t>
            </a:r>
            <a:r>
              <a:rPr lang="ko-KR" altLang="en-US" sz="600" dirty="0" smtClean="0"/>
              <a:t>문의</a:t>
            </a:r>
            <a:endParaRPr lang="ko-KR" altLang="en-US" sz="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4170432" y="4608093"/>
            <a:ext cx="104964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170432" y="4774927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1468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1468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4130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4130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4170432" y="4943265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환불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170432" y="5103604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상영 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170432" y="5274699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</a:t>
            </a:r>
            <a:r>
              <a:rPr lang="ko-KR" altLang="en-US" sz="400" dirty="0" smtClean="0"/>
              <a:t> </a:t>
            </a:r>
            <a:r>
              <a:rPr lang="ko-KR" altLang="en-US" sz="400" dirty="0"/>
              <a:t>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2" t="28225" r="1026" b="64619"/>
          <a:stretch/>
        </p:blipFill>
        <p:spPr>
          <a:xfrm>
            <a:off x="6205097" y="2183776"/>
            <a:ext cx="527144" cy="305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중앙로점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33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82717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30609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2"/>
          <a:stretch/>
        </p:blipFill>
        <p:spPr bwMode="auto">
          <a:xfrm>
            <a:off x="1586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2" r="76975" b="64700"/>
          <a:stretch/>
        </p:blipFill>
        <p:spPr>
          <a:xfrm>
            <a:off x="1484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36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4776" y="25500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중앙로점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05194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8474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37969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01016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5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91840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86563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51150" y="2073375"/>
            <a:ext cx="4449042" cy="3597175"/>
            <a:chOff x="1851150" y="2132856"/>
            <a:chExt cx="4320480" cy="347819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1"/>
            <a:stretch/>
          </p:blipFill>
          <p:spPr bwMode="auto"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69145" y="2513216"/>
              <a:ext cx="50405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28" y="3306331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43128" y="3516675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3784998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4462512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3128" y="5315197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4045" r="14670" b="8947"/>
          <a:stretch/>
        </p:blipFill>
        <p:spPr bwMode="auto">
          <a:xfrm>
            <a:off x="3018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5070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722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981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3740666" y="56612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34918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42139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5669688" y="5709981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86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568929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</a:t>
            </a:r>
            <a:r>
              <a:rPr lang="ko-KR" altLang="en-US" sz="900" dirty="0">
                <a:solidFill>
                  <a:schemeClr val="bg1"/>
                </a:solidFill>
              </a:rPr>
              <a:t>소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83768" y="3362634"/>
            <a:ext cx="4032448" cy="21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내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용</a:t>
            </a:r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18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62230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200440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1763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7200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86" name="TextBox 85"/>
          <p:cNvSpPr txBox="1"/>
          <p:nvPr/>
        </p:nvSpPr>
        <p:spPr>
          <a:xfrm>
            <a:off x="2029892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유형</a:t>
            </a:r>
            <a:endParaRPr lang="ko-KR" altLang="en-US" sz="700" dirty="0"/>
          </a:p>
        </p:txBody>
      </p:sp>
      <p:sp>
        <p:nvSpPr>
          <p:cNvPr id="87" name="TextBox 86"/>
          <p:cNvSpPr txBox="1"/>
          <p:nvPr/>
        </p:nvSpPr>
        <p:spPr>
          <a:xfrm>
            <a:off x="3347864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제</a:t>
            </a:r>
            <a:r>
              <a:rPr lang="ko-KR" altLang="en-US" sz="700" dirty="0"/>
              <a:t>목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220072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문의일</a:t>
            </a:r>
            <a:endParaRPr lang="ko-KR" altLang="en-US" sz="700" dirty="0"/>
          </a:p>
        </p:txBody>
      </p:sp>
      <p:sp>
        <p:nvSpPr>
          <p:cNvPr id="89" name="TextBox 88"/>
          <p:cNvSpPr txBox="1"/>
          <p:nvPr/>
        </p:nvSpPr>
        <p:spPr>
          <a:xfrm>
            <a:off x="1763688" y="328498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90" name="TextBox 89"/>
          <p:cNvSpPr txBox="1"/>
          <p:nvPr/>
        </p:nvSpPr>
        <p:spPr>
          <a:xfrm>
            <a:off x="1763688" y="3511755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칭찬</a:t>
            </a:r>
            <a:endParaRPr lang="ko-KR" altLang="en-US" sz="700" dirty="0"/>
          </a:p>
        </p:txBody>
      </p:sp>
      <p:sp>
        <p:nvSpPr>
          <p:cNvPr id="91" name="TextBox 90"/>
          <p:cNvSpPr txBox="1"/>
          <p:nvPr/>
        </p:nvSpPr>
        <p:spPr>
          <a:xfrm>
            <a:off x="1763688" y="3757672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불만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63688" y="402103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endParaRPr lang="ko-KR" altLang="en-US" sz="700" dirty="0"/>
          </a:p>
        </p:txBody>
      </p:sp>
      <p:sp>
        <p:nvSpPr>
          <p:cNvPr id="93" name="TextBox 92"/>
          <p:cNvSpPr txBox="1"/>
          <p:nvPr/>
        </p:nvSpPr>
        <p:spPr>
          <a:xfrm>
            <a:off x="1763688" y="422669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일반</a:t>
            </a:r>
            <a:endParaRPr lang="ko-KR" altLang="en-US" sz="700" dirty="0"/>
          </a:p>
        </p:txBody>
      </p:sp>
      <p:sp>
        <p:nvSpPr>
          <p:cNvPr id="94" name="TextBox 93"/>
          <p:cNvSpPr txBox="1"/>
          <p:nvPr/>
        </p:nvSpPr>
        <p:spPr>
          <a:xfrm>
            <a:off x="1763688" y="444357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95" name="TextBox 94"/>
          <p:cNvSpPr txBox="1"/>
          <p:nvPr/>
        </p:nvSpPr>
        <p:spPr>
          <a:xfrm>
            <a:off x="592388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답변상</a:t>
            </a:r>
            <a:r>
              <a:rPr lang="ko-KR" altLang="en-US" sz="700" dirty="0"/>
              <a:t>태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763688" y="4684886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칭찬</a:t>
            </a:r>
            <a:endParaRPr lang="ko-KR" altLang="en-US" sz="700" dirty="0"/>
          </a:p>
        </p:txBody>
      </p:sp>
      <p:sp>
        <p:nvSpPr>
          <p:cNvPr id="97" name="TextBox 96"/>
          <p:cNvSpPr txBox="1"/>
          <p:nvPr/>
        </p:nvSpPr>
        <p:spPr>
          <a:xfrm>
            <a:off x="1763688" y="491721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불만</a:t>
            </a:r>
            <a:endParaRPr lang="ko-KR" altLang="en-US" sz="700" dirty="0"/>
          </a:p>
        </p:txBody>
      </p:sp>
      <p:sp>
        <p:nvSpPr>
          <p:cNvPr id="98" name="TextBox 97"/>
          <p:cNvSpPr txBox="1"/>
          <p:nvPr/>
        </p:nvSpPr>
        <p:spPr>
          <a:xfrm>
            <a:off x="1763688" y="512632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endParaRPr lang="ko-KR" altLang="en-US" sz="700" dirty="0"/>
          </a:p>
        </p:txBody>
      </p:sp>
      <p:sp>
        <p:nvSpPr>
          <p:cNvPr id="99" name="TextBox 98"/>
          <p:cNvSpPr txBox="1"/>
          <p:nvPr/>
        </p:nvSpPr>
        <p:spPr>
          <a:xfrm>
            <a:off x="1763688" y="5339079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100" name="TextBox 99"/>
          <p:cNvSpPr txBox="1"/>
          <p:nvPr/>
        </p:nvSpPr>
        <p:spPr>
          <a:xfrm>
            <a:off x="2699792" y="4027383"/>
            <a:ext cx="155265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699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영화 종류가 너무 적습니다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699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699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7" name="TextBox 106"/>
          <p:cNvSpPr txBox="1"/>
          <p:nvPr/>
        </p:nvSpPr>
        <p:spPr>
          <a:xfrm>
            <a:off x="2699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영화관이 너무 더럽습니다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699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직원분</a:t>
            </a:r>
            <a:r>
              <a:rPr lang="ko-KR" altLang="en-US" sz="700" dirty="0" smtClean="0"/>
              <a:t> 감사합니다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699792" y="468488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3" name="TextBox 112"/>
          <p:cNvSpPr txBox="1"/>
          <p:nvPr/>
        </p:nvSpPr>
        <p:spPr>
          <a:xfrm>
            <a:off x="2699792" y="3284984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</a:t>
            </a:r>
            <a:r>
              <a:rPr lang="ko-KR" altLang="en-US" sz="700" dirty="0" err="1" smtClean="0"/>
              <a:t>대전중앙로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699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699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530900" y="328498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530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8" name="TextBox 117"/>
          <p:cNvSpPr txBox="1"/>
          <p:nvPr/>
        </p:nvSpPr>
        <p:spPr>
          <a:xfrm>
            <a:off x="4530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9" name="TextBox 118"/>
          <p:cNvSpPr txBox="1"/>
          <p:nvPr/>
        </p:nvSpPr>
        <p:spPr>
          <a:xfrm>
            <a:off x="4530900" y="4027383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530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530900" y="4468971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530900" y="46785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30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4" name="TextBox 123"/>
          <p:cNvSpPr txBox="1"/>
          <p:nvPr/>
        </p:nvSpPr>
        <p:spPr>
          <a:xfrm>
            <a:off x="4530900" y="5144492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5" name="TextBox 124"/>
          <p:cNvSpPr txBox="1"/>
          <p:nvPr/>
        </p:nvSpPr>
        <p:spPr>
          <a:xfrm>
            <a:off x="4530900" y="535416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6" name="TextBox 125"/>
          <p:cNvSpPr txBox="1"/>
          <p:nvPr/>
        </p:nvSpPr>
        <p:spPr>
          <a:xfrm>
            <a:off x="5095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7" name="TextBox 126"/>
          <p:cNvSpPr txBox="1"/>
          <p:nvPr/>
        </p:nvSpPr>
        <p:spPr>
          <a:xfrm>
            <a:off x="5095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8" name="TextBox 127"/>
          <p:cNvSpPr txBox="1"/>
          <p:nvPr/>
        </p:nvSpPr>
        <p:spPr>
          <a:xfrm>
            <a:off x="5095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9" name="TextBox 128"/>
          <p:cNvSpPr txBox="1"/>
          <p:nvPr/>
        </p:nvSpPr>
        <p:spPr>
          <a:xfrm>
            <a:off x="5095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095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1" name="TextBox 130"/>
          <p:cNvSpPr txBox="1"/>
          <p:nvPr/>
        </p:nvSpPr>
        <p:spPr>
          <a:xfrm>
            <a:off x="5095106" y="445618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095106" y="4687746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095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4" name="TextBox 133"/>
          <p:cNvSpPr txBox="1"/>
          <p:nvPr/>
        </p:nvSpPr>
        <p:spPr>
          <a:xfrm>
            <a:off x="5095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5" name="TextBox 134"/>
          <p:cNvSpPr txBox="1"/>
          <p:nvPr/>
        </p:nvSpPr>
        <p:spPr>
          <a:xfrm>
            <a:off x="509510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6" name="TextBox 135"/>
          <p:cNvSpPr txBox="1"/>
          <p:nvPr/>
        </p:nvSpPr>
        <p:spPr>
          <a:xfrm>
            <a:off x="579118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7" name="TextBox 136"/>
          <p:cNvSpPr txBox="1"/>
          <p:nvPr/>
        </p:nvSpPr>
        <p:spPr>
          <a:xfrm>
            <a:off x="5868144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38" name="TextBox 137"/>
          <p:cNvSpPr txBox="1"/>
          <p:nvPr/>
        </p:nvSpPr>
        <p:spPr>
          <a:xfrm>
            <a:off x="5868144" y="5142527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868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0" name="TextBox 139"/>
          <p:cNvSpPr txBox="1"/>
          <p:nvPr/>
        </p:nvSpPr>
        <p:spPr>
          <a:xfrm>
            <a:off x="5868144" y="468707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868144" y="445844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868144" y="424919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3" name="TextBox 142"/>
          <p:cNvSpPr txBox="1"/>
          <p:nvPr/>
        </p:nvSpPr>
        <p:spPr>
          <a:xfrm>
            <a:off x="5868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4" name="TextBox 143"/>
          <p:cNvSpPr txBox="1"/>
          <p:nvPr/>
        </p:nvSpPr>
        <p:spPr>
          <a:xfrm>
            <a:off x="5868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868144" y="3506058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6" name="TextBox 145"/>
          <p:cNvSpPr txBox="1"/>
          <p:nvPr/>
        </p:nvSpPr>
        <p:spPr>
          <a:xfrm>
            <a:off x="5868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7" name="직사각형 146"/>
          <p:cNvSpPr/>
          <p:nvPr/>
        </p:nvSpPr>
        <p:spPr>
          <a:xfrm>
            <a:off x="5700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답변상태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767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유형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7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6815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791364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835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25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답변등록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칭</a:t>
            </a:r>
            <a:r>
              <a:rPr lang="ko-KR" altLang="en-US" sz="1000" dirty="0"/>
              <a:t>찬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직원분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감사드립니다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1708150" y="3316178"/>
            <a:ext cx="46640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오늘 </a:t>
            </a:r>
            <a:r>
              <a:rPr lang="en-US" altLang="ko-KR" sz="700" dirty="0" smtClean="0"/>
              <a:t>1</a:t>
            </a:r>
            <a:r>
              <a:rPr lang="ko-KR" altLang="en-US" sz="700" dirty="0" smtClean="0"/>
              <a:t>관에서 영화를 보고 나와 다른 곳으로 이동하던 중 지갑을 잃어버린 것을 확인하여 다시 영화관에 가 </a:t>
            </a:r>
            <a:r>
              <a:rPr lang="ko-KR" altLang="en-US" sz="700" dirty="0" err="1" smtClean="0"/>
              <a:t>직원분께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말씀드렸습니다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바쁘실텐데</a:t>
            </a:r>
            <a:r>
              <a:rPr lang="ko-KR" altLang="en-US" sz="700" dirty="0" smtClean="0"/>
              <a:t> 바로 같이 들어가서 지갑을 찾아주셨습니다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감사드립니다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935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53049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명을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구분을 수정 할 수 있다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주소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주소 수정 가능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창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수정 버튼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삭제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 클릭 시 나오는 창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이름과 주소 관리자를 수정 할 수 있으며 삭제 또한 가능하다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70029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79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27784" y="282215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지점수정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32102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123728" y="34927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3728" y="37753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123728" y="405786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상세주소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2123728" y="434040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관리자 아이디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23728" y="462293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관리자 비밀번호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8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유</a:t>
            </a:r>
            <a:r>
              <a:rPr lang="ko-KR" altLang="en-US" sz="1000" dirty="0"/>
              <a:t>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88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충청            ▼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588017" y="4059570"/>
            <a:ext cx="1416031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센트럴프라자</a:t>
            </a:r>
            <a:r>
              <a:rPr lang="ko-KR" altLang="en-US" sz="800" dirty="0"/>
              <a:t> </a:t>
            </a:r>
            <a:r>
              <a:rPr lang="en-US" altLang="ko-KR" sz="800" dirty="0"/>
              <a:t>5</a:t>
            </a:r>
            <a:r>
              <a:rPr lang="ko-KR" altLang="en-US" sz="800" dirty="0"/>
              <a:t>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88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admin1</a:t>
            </a:r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588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admin1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</a:t>
            </a:r>
            <a:r>
              <a:rPr lang="ko-KR" altLang="en-US" sz="900" dirty="0">
                <a:solidFill>
                  <a:schemeClr val="bg1"/>
                </a:solidFill>
              </a:rPr>
              <a:t>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80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8017" y="3739016"/>
            <a:ext cx="1416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대전광역시 유성구 </a:t>
            </a:r>
            <a:r>
              <a:rPr lang="ko-KR" altLang="en-US" sz="800" dirty="0" err="1"/>
              <a:t>계룡로</a:t>
            </a:r>
            <a:r>
              <a:rPr lang="en-US" altLang="ko-KR" sz="800" dirty="0"/>
              <a:t>132</a:t>
            </a:r>
            <a:r>
              <a:rPr lang="ko-KR" altLang="en-US" sz="800" dirty="0" err="1"/>
              <a:t>번길</a:t>
            </a:r>
            <a:r>
              <a:rPr lang="ko-KR" altLang="en-US" sz="800" dirty="0"/>
              <a:t> </a:t>
            </a:r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599892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6491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>
            <a:off x="2908539" y="2881330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972407" y="352980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959984" y="3812805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959984" y="4098126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959984" y="4369582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971967" y="4667192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971349" y="3235131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695530" y="5230036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182148" y="5230036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658389" y="5220413"/>
            <a:ext cx="296876" cy="215444"/>
            <a:chOff x="292829" y="1695755"/>
            <a:chExt cx="296876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7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8510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22213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칭</a:t>
            </a:r>
            <a:r>
              <a:rPr lang="ko-KR" altLang="en-US" sz="1000" dirty="0"/>
              <a:t>찬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직원분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감사드립니다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8150" y="3316178"/>
            <a:ext cx="46640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오늘 </a:t>
            </a:r>
            <a:r>
              <a:rPr lang="en-US" altLang="ko-KR" sz="700" dirty="0" smtClean="0"/>
              <a:t>1</a:t>
            </a:r>
            <a:r>
              <a:rPr lang="ko-KR" altLang="en-US" sz="700" dirty="0" smtClean="0"/>
              <a:t>관에서 영화를 보고 나와 다른 곳으로 이동하던 중 지갑을 잃어버린 것을 확인하여 다시 영화관에 가 </a:t>
            </a:r>
            <a:r>
              <a:rPr lang="ko-KR" altLang="en-US" sz="700" dirty="0" err="1" smtClean="0"/>
              <a:t>직원분께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말씀드렸습니다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바쁘실텐데</a:t>
            </a:r>
            <a:r>
              <a:rPr lang="ko-KR" altLang="en-US" sz="700" dirty="0" smtClean="0"/>
              <a:t> 바로 같이 들어가서 지갑을 찾아주셨습니다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감사드립니다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1708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답변일</a:t>
            </a:r>
            <a:r>
              <a:rPr lang="ko-KR" altLang="en-US" sz="700" dirty="0" smtClean="0"/>
              <a:t> </a:t>
            </a:r>
            <a:r>
              <a:rPr lang="en-US" altLang="ko-KR" sz="700" dirty="0" smtClean="0"/>
              <a:t>2023.07.01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감사합니다</a:t>
            </a:r>
            <a:r>
              <a:rPr lang="en-US" altLang="ko-KR" sz="700" dirty="0" smtClean="0"/>
              <a:t>. </a:t>
            </a:r>
            <a:r>
              <a:rPr lang="ko-KR" altLang="en-US" sz="700" dirty="0" smtClean="0"/>
              <a:t>해당 직원과 내부에 전달하도록 하겠습니다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416538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91840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86563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0"/>
          <a:stretch/>
        </p:blipFill>
        <p:spPr bwMode="auto">
          <a:xfrm>
            <a:off x="1413840" y="2545159"/>
            <a:ext cx="5473386" cy="339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2160" y="2262064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7497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888767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6168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36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44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844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36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65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3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34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65946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58034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87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6722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27281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66"/>
          <a:stretch/>
        </p:blipFill>
        <p:spPr bwMode="auto">
          <a:xfrm>
            <a:off x="1489447" y="2545159"/>
            <a:ext cx="5386809" cy="340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8559" y="280952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44516" y="1196752"/>
            <a:ext cx="6831740" cy="5328592"/>
            <a:chOff x="0" y="1363611"/>
            <a:chExt cx="9053116" cy="466606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4120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50054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268760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268760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47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2512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7683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844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36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여름방학 특집</a:t>
            </a:r>
            <a:r>
              <a:rPr lang="en-US" altLang="ko-KR" sz="1000" dirty="0"/>
              <a:t>!] </a:t>
            </a:r>
            <a:r>
              <a:rPr lang="ko-KR" altLang="en-US" sz="1000" dirty="0"/>
              <a:t>내 생애 첫 미술관 강연 안내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36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844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844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3616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2023-05-09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6518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2023-12-31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3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69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36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이벤트썸네일</a:t>
            </a:r>
            <a:r>
              <a:rPr lang="en-US" altLang="ko-KR" sz="1000" dirty="0" smtClean="0"/>
              <a:t>.jpg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t="14385" r="2518" b="15304"/>
          <a:stretch/>
        </p:blipFill>
        <p:spPr bwMode="auto">
          <a:xfrm>
            <a:off x="2693929" y="3662345"/>
            <a:ext cx="3953431" cy="243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1835696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27784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61" name="직사각형 60"/>
          <p:cNvSpPr/>
          <p:nvPr/>
        </p:nvSpPr>
        <p:spPr>
          <a:xfrm>
            <a:off x="4357562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9650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022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108507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 목록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리스트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영화 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리스트 메인 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검색기능과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영화등록이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2"/>
          <a:stretch/>
        </p:blipFill>
        <p:spPr bwMode="auto">
          <a:xfrm>
            <a:off x="1586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2" r="76975" b="64700"/>
          <a:stretch/>
        </p:blipFill>
        <p:spPr>
          <a:xfrm>
            <a:off x="1484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36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4776" y="25500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23943" y="2242821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영화등록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6044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관리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1431006" y="216644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732004" y="2254205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148064" y="2557790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90538" y="27266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272440" y="2729374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3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57167"/>
              </p:ext>
            </p:extLst>
          </p:nvPr>
        </p:nvGraphicFramePr>
        <p:xfrm>
          <a:off x="6948263" y="3097"/>
          <a:ext cx="2111351" cy="66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0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메인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포스터 이미지 등록 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감독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개봉일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종료일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출연진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타입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48410"/>
                  </a:ext>
                </a:extLst>
              </a:tr>
              <a:tr h="27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소개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50498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사진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095351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 파일 업로드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819433"/>
                  </a:ext>
                </a:extLst>
              </a:tr>
              <a:tr h="286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99385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777451"/>
                  </a:ext>
                </a:extLst>
              </a:tr>
              <a:tr h="3746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388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포스터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등을 업로드하고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영화관련 정보들을 입력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61662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0627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영화등록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1547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0677" y="1916832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860030" y="191683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0677" y="2590836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러닝타임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860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0677" y="292783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개봉일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0677" y="326484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 종료일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50676" y="225383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감</a:t>
            </a:r>
            <a:r>
              <a:rPr lang="ko-KR" altLang="en-US" sz="1200" dirty="0"/>
              <a:t>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47664" y="476109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영화소개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2382124" y="4782256"/>
            <a:ext cx="4320480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4860030" y="225212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650676" y="356238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장르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860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50676" y="385673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관람등급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0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0" y="288262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860030" y="3221559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689865" y="415981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출연</a:t>
            </a:r>
            <a:r>
              <a:rPr lang="ko-KR" altLang="en-US" sz="1200" dirty="0"/>
              <a:t>진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60030" y="413373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1553356" y="511172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553356" y="551837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561407" y="5123544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61407" y="551914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6369" y="595459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09640" y="595459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5082" y="4480657"/>
            <a:ext cx="9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상영타입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99793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더빙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3346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9794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자막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4203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435478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2D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068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5220072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D</a:t>
            </a:r>
            <a:endParaRPr lang="ko-KR" altLang="en-US" sz="11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08631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2" name="그룹 51"/>
          <p:cNvGrpSpPr/>
          <p:nvPr/>
        </p:nvGrpSpPr>
        <p:grpSpPr>
          <a:xfrm>
            <a:off x="1295850" y="1555784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634453" y="3069250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468318" y="1953816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479507" y="2300343"/>
            <a:ext cx="240772" cy="215444"/>
            <a:chOff x="292829" y="1695755"/>
            <a:chExt cx="240772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479507" y="2632398"/>
            <a:ext cx="240772" cy="215444"/>
            <a:chOff x="292829" y="1695755"/>
            <a:chExt cx="240772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479507" y="2965987"/>
            <a:ext cx="240772" cy="215444"/>
            <a:chOff x="292829" y="1695755"/>
            <a:chExt cx="240772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479507" y="3310938"/>
            <a:ext cx="240772" cy="215444"/>
            <a:chOff x="292829" y="1695755"/>
            <a:chExt cx="240772" cy="215444"/>
          </a:xfrm>
        </p:grpSpPr>
        <p:sp>
          <p:nvSpPr>
            <p:cNvPr id="83" name="타원 8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479507" y="3613241"/>
            <a:ext cx="240772" cy="215444"/>
            <a:chOff x="292829" y="1695755"/>
            <a:chExt cx="24077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479507" y="3918770"/>
            <a:ext cx="240772" cy="215444"/>
            <a:chOff x="292829" y="1695755"/>
            <a:chExt cx="24077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3479507" y="4213120"/>
            <a:ext cx="296876" cy="215444"/>
            <a:chOff x="292829" y="1695755"/>
            <a:chExt cx="296876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1327834" y="4510682"/>
            <a:ext cx="296876" cy="215444"/>
            <a:chOff x="292829" y="1695755"/>
            <a:chExt cx="296876" cy="215444"/>
          </a:xfrm>
        </p:grpSpPr>
        <p:sp>
          <p:nvSpPr>
            <p:cNvPr id="95" name="타원 9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1327219" y="4794624"/>
            <a:ext cx="296876" cy="215444"/>
            <a:chOff x="292829" y="1695755"/>
            <a:chExt cx="296876" cy="215444"/>
          </a:xfrm>
        </p:grpSpPr>
        <p:sp>
          <p:nvSpPr>
            <p:cNvPr id="98" name="타원 9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9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324205" y="5146635"/>
            <a:ext cx="296876" cy="215444"/>
            <a:chOff x="292829" y="1695755"/>
            <a:chExt cx="296876" cy="215444"/>
          </a:xfrm>
        </p:grpSpPr>
        <p:sp>
          <p:nvSpPr>
            <p:cNvPr id="101" name="타원 10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13</a:t>
              </a: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1314354" y="5566486"/>
            <a:ext cx="296876" cy="215444"/>
            <a:chOff x="292829" y="1695755"/>
            <a:chExt cx="296876" cy="215444"/>
          </a:xfrm>
        </p:grpSpPr>
        <p:sp>
          <p:nvSpPr>
            <p:cNvPr id="107" name="타원 10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14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3743732" y="6224140"/>
            <a:ext cx="296876" cy="215444"/>
            <a:chOff x="292829" y="1695755"/>
            <a:chExt cx="296876" cy="215444"/>
          </a:xfrm>
        </p:grpSpPr>
        <p:sp>
          <p:nvSpPr>
            <p:cNvPr id="113" name="타원 1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4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15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4197003" y="6231030"/>
            <a:ext cx="296876" cy="215444"/>
            <a:chOff x="292829" y="1695755"/>
            <a:chExt cx="296876" cy="215444"/>
          </a:xfrm>
        </p:grpSpPr>
        <p:sp>
          <p:nvSpPr>
            <p:cNvPr id="116" name="타원 1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7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1873"/>
              </p:ext>
            </p:extLst>
          </p:nvPr>
        </p:nvGraphicFramePr>
        <p:xfrm>
          <a:off x="6948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25177" y="22015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 상세페이지</a:t>
            </a:r>
            <a:endParaRPr lang="ko-KR" altLang="en-US" sz="1600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996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547664" y="1971445"/>
            <a:ext cx="240772" cy="215444"/>
            <a:chOff x="292829" y="1695755"/>
            <a:chExt cx="240772" cy="215444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1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06008"/>
              </p:ext>
            </p:extLst>
          </p:nvPr>
        </p:nvGraphicFramePr>
        <p:xfrm>
          <a:off x="6948263" y="3096"/>
          <a:ext cx="2111351" cy="647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제목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감독 이름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러닝타임 수정 가능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개봉일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종료일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수정 가능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출연진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타입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소개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3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내용의 정보를 수정하는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0627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영화수정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1547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0677" y="1916832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0677" y="2590836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러닝타임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0677" y="292783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개봉일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0677" y="326484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 종료일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50676" y="225383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감</a:t>
            </a:r>
            <a:r>
              <a:rPr lang="ko-KR" altLang="en-US" sz="1200" dirty="0"/>
              <a:t>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47664" y="476109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영화소개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547664" y="5049208"/>
            <a:ext cx="5112568" cy="86177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올여름</a:t>
            </a:r>
            <a:r>
              <a:rPr lang="en-US" altLang="ko-KR" sz="1000" dirty="0"/>
              <a:t>, </a:t>
            </a:r>
            <a:r>
              <a:rPr lang="ko-KR" altLang="en-US" sz="1000" dirty="0"/>
              <a:t>세상이 살아 숨 쉰다</a:t>
            </a:r>
            <a:br>
              <a:rPr lang="ko-KR" altLang="en-US" sz="1000" dirty="0"/>
            </a:br>
            <a:r>
              <a:rPr lang="ko-KR" altLang="en-US" sz="1000" dirty="0"/>
              <a:t>불</a:t>
            </a:r>
            <a:r>
              <a:rPr lang="en-US" altLang="ko-KR" sz="1000" dirty="0"/>
              <a:t>, </a:t>
            </a:r>
            <a:r>
              <a:rPr lang="ko-KR" altLang="en-US" sz="1000" dirty="0"/>
              <a:t>물</a:t>
            </a:r>
            <a:r>
              <a:rPr lang="en-US" altLang="ko-KR" sz="1000" dirty="0"/>
              <a:t>, </a:t>
            </a:r>
            <a:r>
              <a:rPr lang="ko-KR" altLang="en-US" sz="1000" dirty="0"/>
              <a:t>공기</a:t>
            </a:r>
            <a:r>
              <a:rPr lang="en-US" altLang="ko-KR" sz="1000" dirty="0"/>
              <a:t>, </a:t>
            </a:r>
            <a:r>
              <a:rPr lang="ko-KR" altLang="en-US" sz="1000" dirty="0"/>
              <a:t>흙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원소들이 살고 있는 ‘</a:t>
            </a:r>
            <a:r>
              <a:rPr lang="ko-KR" altLang="en-US" sz="1000" dirty="0" err="1"/>
              <a:t>엘리멘트</a:t>
            </a:r>
            <a:r>
              <a:rPr lang="ko-KR" altLang="en-US" sz="1000" dirty="0"/>
              <a:t> 시티’</a:t>
            </a:r>
            <a:br>
              <a:rPr lang="ko-KR" altLang="en-US" sz="1000" dirty="0"/>
            </a:br>
            <a:r>
              <a:rPr lang="ko-KR" altLang="en-US" sz="1000" dirty="0"/>
              <a:t>재치 있고 불처럼 열정 넘치는 ‘</a:t>
            </a:r>
            <a:r>
              <a:rPr lang="ko-KR" altLang="en-US" sz="1000" dirty="0" err="1"/>
              <a:t>앰버</a:t>
            </a:r>
            <a:r>
              <a:rPr lang="en-US" altLang="ko-KR" sz="1000" dirty="0"/>
              <a:t>'</a:t>
            </a:r>
            <a:r>
              <a:rPr lang="ko-KR" altLang="en-US" sz="1000" dirty="0"/>
              <a:t>는 어느 날 우연히</a:t>
            </a:r>
            <a:br>
              <a:rPr lang="ko-KR" altLang="en-US" sz="1000" dirty="0"/>
            </a:br>
            <a:r>
              <a:rPr lang="ko-KR" altLang="en-US" sz="1000" dirty="0"/>
              <a:t>유쾌하고 감성적이며 물 흐르듯 사는 </a:t>
            </a:r>
            <a:r>
              <a:rPr lang="en-US" altLang="ko-KR" sz="1000" dirty="0"/>
              <a:t>'</a:t>
            </a:r>
            <a:r>
              <a:rPr lang="ko-KR" altLang="en-US" sz="1000" dirty="0" err="1"/>
              <a:t>웨이드</a:t>
            </a:r>
            <a:r>
              <a:rPr lang="en-US" altLang="ko-KR" sz="1000" dirty="0"/>
              <a:t>'</a:t>
            </a:r>
            <a:r>
              <a:rPr lang="ko-KR" altLang="en-US" sz="1000" dirty="0"/>
              <a:t>를 만나 특별한 우정을 쌓으며</a:t>
            </a:r>
            <a:r>
              <a:rPr lang="en-US" altLang="ko-KR" sz="1000" dirty="0"/>
              <a:t>,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지금껏 믿어온 모든 것들이 흔들리는 새로운 경험을 하게 되는데</a:t>
            </a:r>
            <a:r>
              <a:rPr lang="en-US" altLang="ko-KR" sz="1000" dirty="0"/>
              <a:t>...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650676" y="356238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장르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3650676" y="385673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관람등급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650676" y="416011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출연</a:t>
            </a:r>
            <a:r>
              <a:rPr lang="ko-KR" altLang="en-US" sz="1200" dirty="0"/>
              <a:t>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565082" y="4480657"/>
            <a:ext cx="9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상영타입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99793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더빙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3346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9794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자막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4203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435478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2D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068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5220072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D</a:t>
            </a:r>
            <a:endParaRPr lang="ko-KR" altLang="en-US" sz="1100" dirty="0"/>
          </a:p>
        </p:txBody>
      </p:sp>
      <p:pic>
        <p:nvPicPr>
          <p:cNvPr id="50" name="Picture 2" descr="C:\Users\김민경\Desktop\엘리멘탈 포스터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07" y="1936428"/>
            <a:ext cx="1944000" cy="25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60030" y="191683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엘리멘탈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4860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109                            </a:t>
            </a:r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860030" y="225212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피터</a:t>
            </a:r>
            <a:r>
              <a:rPr lang="ko-KR" altLang="en-US" sz="1000" dirty="0" smtClean="0"/>
              <a:t> 손</a:t>
            </a:r>
            <a:endParaRPr lang="ko-KR" altLang="en-US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4860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애니메이션                   ▼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60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전체관람가                   ▼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60030" y="288262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2023-06-14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30" y="3221559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2023-10-30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860030" y="413373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레아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루이스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마무두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아티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2" name="TextBox 71"/>
          <p:cNvSpPr txBox="1"/>
          <p:nvPr/>
        </p:nvSpPr>
        <p:spPr>
          <a:xfrm>
            <a:off x="3284566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3" name="TextBox 72"/>
          <p:cNvSpPr txBox="1"/>
          <p:nvPr/>
        </p:nvSpPr>
        <p:spPr>
          <a:xfrm>
            <a:off x="4146748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4" name="TextBox 73"/>
          <p:cNvSpPr txBox="1"/>
          <p:nvPr/>
        </p:nvSpPr>
        <p:spPr>
          <a:xfrm>
            <a:off x="5014359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96489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1" name="그룹 50"/>
          <p:cNvGrpSpPr/>
          <p:nvPr/>
        </p:nvGrpSpPr>
        <p:grpSpPr>
          <a:xfrm>
            <a:off x="1296991" y="153939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468318" y="1953816"/>
            <a:ext cx="240772" cy="215444"/>
            <a:chOff x="292829" y="1695755"/>
            <a:chExt cx="240772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479507" y="2300343"/>
            <a:ext cx="240772" cy="215444"/>
            <a:chOff x="292829" y="1695755"/>
            <a:chExt cx="240772" cy="215444"/>
          </a:xfrm>
        </p:grpSpPr>
        <p:sp>
          <p:nvSpPr>
            <p:cNvPr id="84" name="타원 8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3479507" y="2632398"/>
            <a:ext cx="240772" cy="215444"/>
            <a:chOff x="292829" y="1695755"/>
            <a:chExt cx="240772" cy="215444"/>
          </a:xfrm>
        </p:grpSpPr>
        <p:sp>
          <p:nvSpPr>
            <p:cNvPr id="87" name="타원 8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3479507" y="2965987"/>
            <a:ext cx="240772" cy="215444"/>
            <a:chOff x="292829" y="1695755"/>
            <a:chExt cx="240772" cy="215444"/>
          </a:xfrm>
        </p:grpSpPr>
        <p:sp>
          <p:nvSpPr>
            <p:cNvPr id="90" name="타원 8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3479507" y="3310938"/>
            <a:ext cx="240772" cy="215444"/>
            <a:chOff x="292829" y="1695755"/>
            <a:chExt cx="240772" cy="215444"/>
          </a:xfrm>
        </p:grpSpPr>
        <p:sp>
          <p:nvSpPr>
            <p:cNvPr id="93" name="타원 9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479507" y="3613241"/>
            <a:ext cx="240772" cy="215444"/>
            <a:chOff x="292829" y="1695755"/>
            <a:chExt cx="240772" cy="215444"/>
          </a:xfrm>
        </p:grpSpPr>
        <p:sp>
          <p:nvSpPr>
            <p:cNvPr id="96" name="타원 9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3479507" y="3918770"/>
            <a:ext cx="240772" cy="215444"/>
            <a:chOff x="292829" y="1695755"/>
            <a:chExt cx="240772" cy="215444"/>
          </a:xfrm>
        </p:grpSpPr>
        <p:sp>
          <p:nvSpPr>
            <p:cNvPr id="99" name="타원 9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3472583" y="4205661"/>
            <a:ext cx="240772" cy="215444"/>
            <a:chOff x="292829" y="1695755"/>
            <a:chExt cx="240772" cy="215444"/>
          </a:xfrm>
        </p:grpSpPr>
        <p:sp>
          <p:nvSpPr>
            <p:cNvPr id="102" name="타원 10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1309957" y="4509444"/>
            <a:ext cx="296876" cy="215444"/>
            <a:chOff x="292829" y="1695755"/>
            <a:chExt cx="296876" cy="215444"/>
          </a:xfrm>
        </p:grpSpPr>
        <p:sp>
          <p:nvSpPr>
            <p:cNvPr id="108" name="타원 10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9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1309957" y="4806845"/>
            <a:ext cx="296876" cy="215444"/>
            <a:chOff x="292829" y="1695755"/>
            <a:chExt cx="296876" cy="215444"/>
          </a:xfrm>
        </p:grpSpPr>
        <p:sp>
          <p:nvSpPr>
            <p:cNvPr id="114" name="타원 1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5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37190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 사진 파일을 추가 하거나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삭제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파일을 추가하거나 삭제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사진과 예고편을 추가하거나 삭제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7827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영화수정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1513813" y="2153885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513813" y="4304129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434900" y="220448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파일추가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297521" y="43562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파일추가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0677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03948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075" name="Picture 3" descr="C:\Users\김민경\Desktop\76JndiUpF56aVLnN6bNp5iXf46DO7Cpt_3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296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김민경\Desktop\VN3kKMHKqcg4qxnJ43ED04XsNu99JBbR_3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54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김민경\Desktop\64mK6OauDmWHCdo9Rl6jfY4zap36LIZd_3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225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김민경\Desktop\5FobYJ7fd2o85fmpQxatbl3U5CY2V9Gi_38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366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633616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3960687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2" name="직사각형 51"/>
          <p:cNvSpPr/>
          <p:nvPr/>
        </p:nvSpPr>
        <p:spPr>
          <a:xfrm>
            <a:off x="528775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3" name="직사각형 52"/>
          <p:cNvSpPr/>
          <p:nvPr/>
        </p:nvSpPr>
        <p:spPr>
          <a:xfrm>
            <a:off x="661482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73793" r="73332"/>
          <a:stretch/>
        </p:blipFill>
        <p:spPr bwMode="auto">
          <a:xfrm>
            <a:off x="1547664" y="4588018"/>
            <a:ext cx="1532756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t="73793" r="27552"/>
          <a:stretch/>
        </p:blipFill>
        <p:spPr bwMode="auto">
          <a:xfrm>
            <a:off x="5024635" y="4588018"/>
            <a:ext cx="157724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8" t="73793" r="49405"/>
          <a:stretch/>
        </p:blipFill>
        <p:spPr bwMode="auto">
          <a:xfrm>
            <a:off x="3216063" y="4588018"/>
            <a:ext cx="167292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3059840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60" name="직사각형 59"/>
          <p:cNvSpPr/>
          <p:nvPr/>
        </p:nvSpPr>
        <p:spPr>
          <a:xfrm>
            <a:off x="4761132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61" name="직사각형 60"/>
          <p:cNvSpPr/>
          <p:nvPr/>
        </p:nvSpPr>
        <p:spPr>
          <a:xfrm>
            <a:off x="6529884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463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3355018" y="219441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99923" y="435624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738040" y="612176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196159" y="612176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1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5623</Words>
  <Application>Microsoft Office PowerPoint</Application>
  <PresentationFormat>화면 슬라이드 쇼(4:3)</PresentationFormat>
  <Paragraphs>2571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김민경</dc:creator>
  <cp:lastModifiedBy>admin</cp:lastModifiedBy>
  <cp:revision>68</cp:revision>
  <dcterms:created xsi:type="dcterms:W3CDTF">2023-07-01T10:17:55Z</dcterms:created>
  <dcterms:modified xsi:type="dcterms:W3CDTF">2023-07-03T03:19:32Z</dcterms:modified>
</cp:coreProperties>
</file>